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0" r:id="rId1"/>
  </p:sldMasterIdLst>
  <p:notesMasterIdLst>
    <p:notesMasterId r:id="rId48"/>
  </p:notesMasterIdLst>
  <p:handoutMasterIdLst>
    <p:handoutMasterId r:id="rId49"/>
  </p:handoutMasterIdLst>
  <p:sldIdLst>
    <p:sldId id="1427" r:id="rId2"/>
    <p:sldId id="1286" r:id="rId3"/>
    <p:sldId id="1483" r:id="rId4"/>
    <p:sldId id="1456" r:id="rId5"/>
    <p:sldId id="1349" r:id="rId6"/>
    <p:sldId id="1449" r:id="rId7"/>
    <p:sldId id="1450" r:id="rId8"/>
    <p:sldId id="1488" r:id="rId9"/>
    <p:sldId id="1453" r:id="rId10"/>
    <p:sldId id="1454" r:id="rId11"/>
    <p:sldId id="1455" r:id="rId12"/>
    <p:sldId id="1457" r:id="rId13"/>
    <p:sldId id="1458" r:id="rId14"/>
    <p:sldId id="1451" r:id="rId15"/>
    <p:sldId id="1452" r:id="rId16"/>
    <p:sldId id="1459" r:id="rId17"/>
    <p:sldId id="1460" r:id="rId18"/>
    <p:sldId id="1461" r:id="rId19"/>
    <p:sldId id="1462" r:id="rId20"/>
    <p:sldId id="1463" r:id="rId21"/>
    <p:sldId id="1464" r:id="rId22"/>
    <p:sldId id="1465" r:id="rId23"/>
    <p:sldId id="1484" r:id="rId24"/>
    <p:sldId id="1466" r:id="rId25"/>
    <p:sldId id="1467" r:id="rId26"/>
    <p:sldId id="1490" r:id="rId27"/>
    <p:sldId id="1491" r:id="rId28"/>
    <p:sldId id="1492" r:id="rId29"/>
    <p:sldId id="1493" r:id="rId30"/>
    <p:sldId id="1470" r:id="rId31"/>
    <p:sldId id="1475" r:id="rId32"/>
    <p:sldId id="1476" r:id="rId33"/>
    <p:sldId id="1469" r:id="rId34"/>
    <p:sldId id="1471" r:id="rId35"/>
    <p:sldId id="1496" r:id="rId36"/>
    <p:sldId id="1486" r:id="rId37"/>
    <p:sldId id="1472" r:id="rId38"/>
    <p:sldId id="1477" r:id="rId39"/>
    <p:sldId id="1494" r:id="rId40"/>
    <p:sldId id="1487" r:id="rId41"/>
    <p:sldId id="1495" r:id="rId42"/>
    <p:sldId id="1480" r:id="rId43"/>
    <p:sldId id="1479" r:id="rId44"/>
    <p:sldId id="1481" r:id="rId45"/>
    <p:sldId id="1482" r:id="rId46"/>
    <p:sldId id="1208" r:id="rId47"/>
  </p:sldIdLst>
  <p:sldSz cx="8594725" cy="6858000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Oswald" initials="SO" lastIdx="1" clrIdx="0"/>
  <p:cmAuthor id="2" name="Rosamary Amiet" initials="R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1F41"/>
    <a:srgbClr val="1D4533"/>
    <a:srgbClr val="FFFF00"/>
    <a:srgbClr val="5E1D3F"/>
    <a:srgbClr val="632523"/>
    <a:srgbClr val="601F40"/>
    <a:srgbClr val="00B0F0"/>
    <a:srgbClr val="5C1B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2" autoAdjust="0"/>
    <p:restoredTop sz="90956" autoAdjust="0"/>
  </p:normalViewPr>
  <p:slideViewPr>
    <p:cSldViewPr>
      <p:cViewPr varScale="1">
        <p:scale>
          <a:sx n="116" d="100"/>
          <a:sy n="116" d="100"/>
        </p:scale>
        <p:origin x="726" y="102"/>
      </p:cViewPr>
      <p:guideLst>
        <p:guide orient="horz" pos="2160"/>
        <p:guide pos="2707"/>
      </p:guideLst>
    </p:cSldViewPr>
  </p:slideViewPr>
  <p:outlineViewPr>
    <p:cViewPr>
      <p:scale>
        <a:sx n="50" d="100"/>
        <a:sy n="50" d="100"/>
      </p:scale>
      <p:origin x="72" y="1391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738" y="492"/>
      </p:cViewPr>
      <p:guideLst>
        <p:guide orient="horz" pos="2910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ACC70-5FFD-4F0A-A0F3-5F196E41DB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21E5D-EDD6-415B-859F-9258DCB8298F}">
      <dgm:prSet/>
      <dgm:spPr>
        <a:solidFill>
          <a:srgbClr val="1D4533"/>
        </a:solidFill>
      </dgm:spPr>
      <dgm:t>
        <a:bodyPr/>
        <a:lstStyle/>
        <a:p>
          <a:pPr algn="ctr" rtl="0"/>
          <a:r>
            <a:rPr lang="en-US" dirty="0">
              <a:latin typeface="Cambria" pitchFamily="18" charset="0"/>
            </a:rPr>
            <a:t>Basic Information </a:t>
          </a:r>
        </a:p>
      </dgm:t>
    </dgm:pt>
    <dgm:pt modelId="{3A7F1DBC-F4E7-4FE2-B9FE-851ADE6F92E5}" type="parTrans" cxnId="{660FEA56-7EE9-4DEA-8592-2804EB00FD5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625CDE2B-8336-4158-B42A-AA70875FCC4A}" type="sibTrans" cxnId="{660FEA56-7EE9-4DEA-8592-2804EB00FD5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4EBAC3A3-3CF4-4E76-BE7C-ED841FAECB24}">
      <dgm:prSet/>
      <dgm:spPr>
        <a:solidFill>
          <a:srgbClr val="1D4533"/>
        </a:solidFill>
      </dgm:spPr>
      <dgm:t>
        <a:bodyPr/>
        <a:lstStyle/>
        <a:p>
          <a:pPr algn="ctr" rtl="0"/>
          <a:r>
            <a:rPr lang="en-US" dirty="0">
              <a:latin typeface="Cambria" pitchFamily="18" charset="0"/>
            </a:rPr>
            <a:t>Trends, Use, Demographics, etc. </a:t>
          </a:r>
        </a:p>
      </dgm:t>
    </dgm:pt>
    <dgm:pt modelId="{181FCCD3-5334-40F0-9E38-87A3ABB844F2}" type="parTrans" cxnId="{CE05DA07-F1A8-4558-878B-00D9D8D425F1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55469AF3-AFF9-4FCB-AF48-67E2722B4A9E}" type="sibTrans" cxnId="{CE05DA07-F1A8-4558-878B-00D9D8D425F1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4A079F77-6D2E-4B51-B008-0D958746599F}">
      <dgm:prSet/>
      <dgm:spPr>
        <a:solidFill>
          <a:srgbClr val="1D4533"/>
        </a:solidFill>
      </dgm:spPr>
      <dgm:t>
        <a:bodyPr/>
        <a:lstStyle/>
        <a:p>
          <a:pPr algn="ctr" rtl="0"/>
          <a:r>
            <a:rPr lang="en-US" dirty="0">
              <a:latin typeface="Cambria" pitchFamily="18" charset="0"/>
            </a:rPr>
            <a:t>Workplace Impacts</a:t>
          </a:r>
        </a:p>
      </dgm:t>
    </dgm:pt>
    <dgm:pt modelId="{0F7D8440-759E-49F3-8A24-F16F6725BEBC}" type="parTrans" cxnId="{91B59A1E-BD52-4924-9F28-D3728BBAC46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A990428D-6818-4C86-A90C-E1039E5626F3}" type="sibTrans" cxnId="{91B59A1E-BD52-4924-9F28-D3728BBAC46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A37F6D8B-5A97-4D29-A89F-C58B4AC78953}">
      <dgm:prSet/>
      <dgm:spPr>
        <a:solidFill>
          <a:srgbClr val="1D4533"/>
        </a:solidFill>
      </dgm:spPr>
      <dgm:t>
        <a:bodyPr/>
        <a:lstStyle/>
        <a:p>
          <a:pPr algn="ctr" rtl="0"/>
          <a:r>
            <a:rPr lang="en-US" dirty="0">
              <a:latin typeface="Cambria" pitchFamily="18" charset="0"/>
            </a:rPr>
            <a:t>FAQs / Myth-busting</a:t>
          </a:r>
        </a:p>
      </dgm:t>
    </dgm:pt>
    <dgm:pt modelId="{3D5468E2-F57D-4FE6-8BCD-E3F264362F3B}" type="parTrans" cxnId="{C6F1A6F9-B2FF-4D13-BF80-281C4FF57D8B}">
      <dgm:prSet/>
      <dgm:spPr/>
      <dgm:t>
        <a:bodyPr/>
        <a:lstStyle/>
        <a:p>
          <a:endParaRPr lang="en-US"/>
        </a:p>
      </dgm:t>
    </dgm:pt>
    <dgm:pt modelId="{1232B4E9-B1EF-47F2-A98D-9209A342109A}" type="sibTrans" cxnId="{C6F1A6F9-B2FF-4D13-BF80-281C4FF57D8B}">
      <dgm:prSet/>
      <dgm:spPr/>
      <dgm:t>
        <a:bodyPr/>
        <a:lstStyle/>
        <a:p>
          <a:endParaRPr lang="en-US"/>
        </a:p>
      </dgm:t>
    </dgm:pt>
    <dgm:pt modelId="{87AC5B02-381D-4A48-BBCE-1C2F538B411E}" type="pres">
      <dgm:prSet presAssocID="{ECCACC70-5FFD-4F0A-A0F3-5F196E41DB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29AF6-01AC-485A-88BD-9379C9D69F24}" type="pres">
      <dgm:prSet presAssocID="{07221E5D-EDD6-415B-859F-9258DCB829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65678-BC07-4D2D-810D-66E07196EB60}" type="pres">
      <dgm:prSet presAssocID="{625CDE2B-8336-4158-B42A-AA70875FCC4A}" presName="spacer" presStyleCnt="0"/>
      <dgm:spPr/>
    </dgm:pt>
    <dgm:pt modelId="{AE042A72-9076-4D16-9B1D-C841714767DB}" type="pres">
      <dgm:prSet presAssocID="{4EBAC3A3-3CF4-4E76-BE7C-ED841FAECB24}" presName="parentText" presStyleLbl="node1" presStyleIdx="1" presStyleCnt="4" custScaleX="99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EA1F-08B1-4A25-9A78-EAEA83EE7760}" type="pres">
      <dgm:prSet presAssocID="{55469AF3-AFF9-4FCB-AF48-67E2722B4A9E}" presName="spacer" presStyleCnt="0"/>
      <dgm:spPr/>
    </dgm:pt>
    <dgm:pt modelId="{87637A7F-9EC5-40EC-9EB4-DF5837AB008F}" type="pres">
      <dgm:prSet presAssocID="{4A079F77-6D2E-4B51-B008-0D958746599F}" presName="parentText" presStyleLbl="node1" presStyleIdx="2" presStyleCnt="4" custScaleX="99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855CD-FA0B-4256-AAEA-9C6270A8FBB5}" type="pres">
      <dgm:prSet presAssocID="{A990428D-6818-4C86-A90C-E1039E5626F3}" presName="spacer" presStyleCnt="0"/>
      <dgm:spPr/>
    </dgm:pt>
    <dgm:pt modelId="{35553671-A3B4-4459-AE5A-A99160DAAF57}" type="pres">
      <dgm:prSet presAssocID="{A37F6D8B-5A97-4D29-A89F-C58B4AC78953}" presName="parentText" presStyleLbl="node1" presStyleIdx="3" presStyleCnt="4" custScaleX="99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7C7CF-8074-4A60-9D0F-482032A9DB1E}" type="presOf" srcId="{4A079F77-6D2E-4B51-B008-0D958746599F}" destId="{87637A7F-9EC5-40EC-9EB4-DF5837AB008F}" srcOrd="0" destOrd="0" presId="urn:microsoft.com/office/officeart/2005/8/layout/vList2"/>
    <dgm:cxn modelId="{5D23C1DE-C45D-437E-9F2B-28E454B5C969}" type="presOf" srcId="{07221E5D-EDD6-415B-859F-9258DCB8298F}" destId="{AD829AF6-01AC-485A-88BD-9379C9D69F24}" srcOrd="0" destOrd="0" presId="urn:microsoft.com/office/officeart/2005/8/layout/vList2"/>
    <dgm:cxn modelId="{CE05DA07-F1A8-4558-878B-00D9D8D425F1}" srcId="{ECCACC70-5FFD-4F0A-A0F3-5F196E41DB36}" destId="{4EBAC3A3-3CF4-4E76-BE7C-ED841FAECB24}" srcOrd="1" destOrd="0" parTransId="{181FCCD3-5334-40F0-9E38-87A3ABB844F2}" sibTransId="{55469AF3-AFF9-4FCB-AF48-67E2722B4A9E}"/>
    <dgm:cxn modelId="{91B59A1E-BD52-4924-9F28-D3728BBAC467}" srcId="{ECCACC70-5FFD-4F0A-A0F3-5F196E41DB36}" destId="{4A079F77-6D2E-4B51-B008-0D958746599F}" srcOrd="2" destOrd="0" parTransId="{0F7D8440-759E-49F3-8A24-F16F6725BEBC}" sibTransId="{A990428D-6818-4C86-A90C-E1039E5626F3}"/>
    <dgm:cxn modelId="{660FEA56-7EE9-4DEA-8592-2804EB00FD56}" srcId="{ECCACC70-5FFD-4F0A-A0F3-5F196E41DB36}" destId="{07221E5D-EDD6-415B-859F-9258DCB8298F}" srcOrd="0" destOrd="0" parTransId="{3A7F1DBC-F4E7-4FE2-B9FE-851ADE6F92E5}" sibTransId="{625CDE2B-8336-4158-B42A-AA70875FCC4A}"/>
    <dgm:cxn modelId="{C6F1A6F9-B2FF-4D13-BF80-281C4FF57D8B}" srcId="{ECCACC70-5FFD-4F0A-A0F3-5F196E41DB36}" destId="{A37F6D8B-5A97-4D29-A89F-C58B4AC78953}" srcOrd="3" destOrd="0" parTransId="{3D5468E2-F57D-4FE6-8BCD-E3F264362F3B}" sibTransId="{1232B4E9-B1EF-47F2-A98D-9209A342109A}"/>
    <dgm:cxn modelId="{8C34F15E-C501-45F6-A523-0D9C90B2AB17}" type="presOf" srcId="{ECCACC70-5FFD-4F0A-A0F3-5F196E41DB36}" destId="{87AC5B02-381D-4A48-BBCE-1C2F538B411E}" srcOrd="0" destOrd="0" presId="urn:microsoft.com/office/officeart/2005/8/layout/vList2"/>
    <dgm:cxn modelId="{7F3AA2C6-C0B0-4BB1-A95D-E7EADC8D6708}" type="presOf" srcId="{A37F6D8B-5A97-4D29-A89F-C58B4AC78953}" destId="{35553671-A3B4-4459-AE5A-A99160DAAF57}" srcOrd="0" destOrd="0" presId="urn:microsoft.com/office/officeart/2005/8/layout/vList2"/>
    <dgm:cxn modelId="{04C94202-7C81-41E4-8C38-DE319300A8D6}" type="presOf" srcId="{4EBAC3A3-3CF4-4E76-BE7C-ED841FAECB24}" destId="{AE042A72-9076-4D16-9B1D-C841714767DB}" srcOrd="0" destOrd="0" presId="urn:microsoft.com/office/officeart/2005/8/layout/vList2"/>
    <dgm:cxn modelId="{5F8542FF-8E9E-4AE0-AF42-88D4BC09E616}" type="presParOf" srcId="{87AC5B02-381D-4A48-BBCE-1C2F538B411E}" destId="{AD829AF6-01AC-485A-88BD-9379C9D69F24}" srcOrd="0" destOrd="0" presId="urn:microsoft.com/office/officeart/2005/8/layout/vList2"/>
    <dgm:cxn modelId="{0BEDC7F5-E383-4E46-9A03-409F280453BD}" type="presParOf" srcId="{87AC5B02-381D-4A48-BBCE-1C2F538B411E}" destId="{62B65678-BC07-4D2D-810D-66E07196EB60}" srcOrd="1" destOrd="0" presId="urn:microsoft.com/office/officeart/2005/8/layout/vList2"/>
    <dgm:cxn modelId="{A490CBFD-A9C9-4566-A30D-573DE311C3C0}" type="presParOf" srcId="{87AC5B02-381D-4A48-BBCE-1C2F538B411E}" destId="{AE042A72-9076-4D16-9B1D-C841714767DB}" srcOrd="2" destOrd="0" presId="urn:microsoft.com/office/officeart/2005/8/layout/vList2"/>
    <dgm:cxn modelId="{7DBAC267-802E-45AD-B0D3-434A90EF451D}" type="presParOf" srcId="{87AC5B02-381D-4A48-BBCE-1C2F538B411E}" destId="{EA13EA1F-08B1-4A25-9A78-EAEA83EE7760}" srcOrd="3" destOrd="0" presId="urn:microsoft.com/office/officeart/2005/8/layout/vList2"/>
    <dgm:cxn modelId="{9690A892-4AA0-4934-8CF5-FCF82C09A275}" type="presParOf" srcId="{87AC5B02-381D-4A48-BBCE-1C2F538B411E}" destId="{87637A7F-9EC5-40EC-9EB4-DF5837AB008F}" srcOrd="4" destOrd="0" presId="urn:microsoft.com/office/officeart/2005/8/layout/vList2"/>
    <dgm:cxn modelId="{37AA4FA0-6832-43A1-BC1D-1F3CCF71ACD3}" type="presParOf" srcId="{87AC5B02-381D-4A48-BBCE-1C2F538B411E}" destId="{063855CD-FA0B-4256-AAEA-9C6270A8FBB5}" srcOrd="5" destOrd="0" presId="urn:microsoft.com/office/officeart/2005/8/layout/vList2"/>
    <dgm:cxn modelId="{F2BD5DDC-49E1-4DF3-B966-C6A3B8CCC1B2}" type="presParOf" srcId="{87AC5B02-381D-4A48-BBCE-1C2F538B411E}" destId="{35553671-A3B4-4459-AE5A-A99160DAAF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4763"/>
            <a:ext cx="301466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022" tIns="0" rIns="16022" bIns="0" numCol="1" anchor="t" anchorCtr="0" compatLnSpc="1">
            <a:prstTxWarp prst="textNoShape">
              <a:avLst/>
            </a:prstTxWarp>
          </a:bodyPr>
          <a:lstStyle>
            <a:lvl1pPr defTabSz="764478" eaLnBrk="0" hangingPunct="0">
              <a:defRPr sz="800" i="1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-4763"/>
            <a:ext cx="301466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022" tIns="0" rIns="16022" bIns="0" numCol="1" anchor="t" anchorCtr="0" compatLnSpc="1">
            <a:prstTxWarp prst="textNoShape">
              <a:avLst/>
            </a:prstTxWarp>
          </a:bodyPr>
          <a:lstStyle>
            <a:lvl1pPr algn="r" defTabSz="764478" eaLnBrk="0" hangingPunct="0">
              <a:defRPr sz="800" i="1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46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022" tIns="0" rIns="16022" bIns="0" numCol="1" anchor="b" anchorCtr="0" compatLnSpc="1">
            <a:prstTxWarp prst="textNoShape">
              <a:avLst/>
            </a:prstTxWarp>
          </a:bodyPr>
          <a:lstStyle>
            <a:lvl1pPr defTabSz="764478" eaLnBrk="0" hangingPunct="0">
              <a:defRPr sz="800" i="1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46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022" tIns="0" rIns="16022" bIns="0" numCol="1" anchor="b" anchorCtr="0" compatLnSpc="1">
            <a:prstTxWarp prst="textNoShape">
              <a:avLst/>
            </a:prstTxWarp>
          </a:bodyPr>
          <a:lstStyle>
            <a:lvl1pPr algn="r" defTabSz="763588">
              <a:defRPr sz="1200" i="1"/>
            </a:lvl1pPr>
          </a:lstStyle>
          <a:p>
            <a:pPr>
              <a:defRPr/>
            </a:pPr>
            <a:fld id="{5A96E814-DAEF-49FC-A683-ECAE73626B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1302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02" tIns="38453" rIns="75302" bIns="38453" numCol="1" anchor="t" anchorCtr="0" compatLnSpc="1">
            <a:prstTxWarp prst="textNoShape">
              <a:avLst/>
            </a:prstTxWarp>
          </a:bodyPr>
          <a:lstStyle>
            <a:lvl1pPr defTabSz="764478" eaLnBrk="0" hangingPunct="0">
              <a:defRPr sz="11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-31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02" tIns="38453" rIns="75302" bIns="38453" numCol="1" anchor="t" anchorCtr="0" compatLnSpc="1">
            <a:prstTxWarp prst="textNoShape">
              <a:avLst/>
            </a:prstTxWarp>
          </a:bodyPr>
          <a:lstStyle>
            <a:lvl1pPr algn="r" defTabSz="764478" eaLnBrk="0" hangingPunct="0">
              <a:defRPr sz="11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9213" y="692150"/>
            <a:ext cx="4321175" cy="3448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71975"/>
            <a:ext cx="5100638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02" tIns="38453" rIns="75302" bIns="3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0775"/>
            <a:ext cx="30146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02" tIns="38453" rIns="75302" bIns="38453" numCol="1" anchor="b" anchorCtr="0" compatLnSpc="1">
            <a:prstTxWarp prst="textNoShape">
              <a:avLst/>
            </a:prstTxWarp>
          </a:bodyPr>
          <a:lstStyle>
            <a:lvl1pPr defTabSz="764478" eaLnBrk="0" hangingPunct="0">
              <a:defRPr sz="11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40775"/>
            <a:ext cx="30146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02" tIns="38453" rIns="75302" bIns="38453" numCol="1" anchor="b" anchorCtr="0" compatLnSpc="1">
            <a:prstTxWarp prst="textNoShape">
              <a:avLst/>
            </a:prstTxWarp>
          </a:bodyPr>
          <a:lstStyle>
            <a:lvl1pPr algn="r" defTabSz="763588">
              <a:defRPr sz="1100"/>
            </a:lvl1pPr>
          </a:lstStyle>
          <a:p>
            <a:pPr>
              <a:defRPr/>
            </a:pPr>
            <a:fld id="{8AD9DC6D-8B73-4732-8524-174214866F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7015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03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51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550624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Title change based on c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763588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763588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763588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763588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71F589B-61F7-44B4-8C2B-7E56286CF7B8}" type="slidenum">
              <a:rPr lang="en-US" altLang="en-US" sz="1100" smtClean="0"/>
              <a:pPr/>
              <a:t>1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815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774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5641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270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30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759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Decrim</a:t>
            </a:r>
          </a:p>
          <a:p>
            <a:pPr marL="171450" indent="-171450">
              <a:buFontTx/>
              <a:buChar char="-"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Many states that have medical/Recreational have ALSO decriminalized, I have marked with a red dot the stat that has ONLY decriminalized (and has not also made it medical/recreational)</a:t>
            </a:r>
          </a:p>
        </p:txBody>
      </p:sp>
    </p:spTree>
    <p:extLst>
      <p:ext uri="{BB962C8B-B14F-4D97-AF65-F5344CB8AC3E}">
        <p14:creationId xmlns:p14="http://schemas.microsoft.com/office/powerpoint/2010/main" val="2480185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5665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030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74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62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630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647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750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92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382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878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671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Source pew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14061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Gallup poll October 2018</a:t>
            </a:r>
          </a:p>
        </p:txBody>
      </p:sp>
    </p:spTree>
    <p:extLst>
      <p:ext uri="{BB962C8B-B14F-4D97-AF65-F5344CB8AC3E}">
        <p14:creationId xmlns:p14="http://schemas.microsoft.com/office/powerpoint/2010/main" val="4222236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Gallup poll October 2018</a:t>
            </a:r>
          </a:p>
        </p:txBody>
      </p:sp>
    </p:spTree>
    <p:extLst>
      <p:ext uri="{BB962C8B-B14F-4D97-AF65-F5344CB8AC3E}">
        <p14:creationId xmlns:p14="http://schemas.microsoft.com/office/powerpoint/2010/main" val="1601759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Gallup poll October 2018</a:t>
            </a:r>
          </a:p>
        </p:txBody>
      </p:sp>
    </p:spTree>
    <p:extLst>
      <p:ext uri="{BB962C8B-B14F-4D97-AF65-F5344CB8AC3E}">
        <p14:creationId xmlns:p14="http://schemas.microsoft.com/office/powerpoint/2010/main" val="300419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372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165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66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5623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188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82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914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612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3513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1050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Anonymous online survey; all 50 states; 54% respondents were male </a:t>
            </a:r>
          </a:p>
          <a:p>
            <a:endParaRPr lang="en-US" altLang="en-US" dirty="0"/>
          </a:p>
          <a:p>
            <a:r>
              <a:rPr lang="en-US" altLang="en-US" dirty="0"/>
              <a:t>“driving under the influence of cannabis. Cuttler, C., Sexton, M., Mischley, L. K. 2018. </a:t>
            </a:r>
            <a:r>
              <a:rPr lang="en-US" altLang="en-US" i="1" dirty="0"/>
              <a:t>Cannabis</a:t>
            </a:r>
            <a:r>
              <a:rPr lang="en-US" altLang="en-US" i="0" dirty="0"/>
              <a:t> Volume 1 (2). DOI: 10.26828/cannabis.2018.02.001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38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3518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sz="1200" dirty="0"/>
              <a:t>Marijuana Positivity Increases 47% Since 2013</a:t>
            </a:r>
          </a:p>
        </p:txBody>
      </p:sp>
    </p:spTree>
    <p:extLst>
      <p:ext uri="{BB962C8B-B14F-4D97-AF65-F5344CB8AC3E}">
        <p14:creationId xmlns:p14="http://schemas.microsoft.com/office/powerpoint/2010/main" val="774601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3723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8068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988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pPr marL="0" marR="0" lvl="0" indent="0" algn="l" defTabSz="9207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Source: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Recent rapid decrease in adolescents' perception that marijuana is harmful, but no concurrent increase in use. https://www.ncbi.nlm.nih.gov/pubmed/29550624.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Drug and alcohol dependence."/>
              </a:rPr>
              <a:t>Drug Alcohol Depend.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2018 May 1;186:68-74. doi: 10.1016/j.drugalcdep.2017.12.041. Epub 2018 Mar 1.</a:t>
            </a:r>
            <a:endParaRPr lang="en-US" sz="1200" b="1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875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pPr lvl="1"/>
            <a:r>
              <a:rPr lang="en-US" sz="2200" dirty="0"/>
              <a:t>For example, alcohol impairment is very dose-specific and most people are similarly impaired at a minimum threshold</a:t>
            </a:r>
          </a:p>
          <a:p>
            <a:pPr lvl="2"/>
            <a:r>
              <a:rPr lang="en-US" sz="2200" dirty="0"/>
              <a:t>THC impairment can also be dose-specific, but it varies across users per-dose more than compared to alcohol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THC does not correlate well with impairment in our body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Impairment lasts 2 – 4 hours; however peak THC levels have declined 80-90% in our blood in only 1 hour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9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910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5709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683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10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 dirty="0"/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47688"/>
            <a:ext cx="4610100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13 states of decriminalized</a:t>
            </a:r>
          </a:p>
          <a:p>
            <a:endParaRPr lang="en-US" altLang="en-US" dirty="0"/>
          </a:p>
          <a:p>
            <a:r>
              <a:rPr lang="en-US" altLang="en-US" dirty="0"/>
              <a:t>Only 3 states have not done one of the following: (Idaho, South Dakota, Kansas)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Recreation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Medical</a:t>
            </a:r>
          </a:p>
          <a:p>
            <a:pPr marL="171450" indent="-171450">
              <a:buFontTx/>
              <a:buChar char="-"/>
            </a:pPr>
            <a:r>
              <a:rPr lang="en-US" altLang="en-US" dirty="0" err="1" smtClean="0"/>
              <a:t>Decrim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9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605" y="2130426"/>
            <a:ext cx="730551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209" y="3886200"/>
            <a:ext cx="60163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19086BD-6BAD-4122-BDD0-4F8904D55F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59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1176" y="274639"/>
            <a:ext cx="1933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36" y="274639"/>
            <a:ext cx="565819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94D282-C07F-40F8-868A-F4C741984C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78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74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4" y="4406901"/>
            <a:ext cx="7305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924" y="2906713"/>
            <a:ext cx="7305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6758EA-1D34-4B6B-83CD-988FC79312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31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36" y="1600201"/>
            <a:ext cx="37960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985" y="1600201"/>
            <a:ext cx="37960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36" y="1535113"/>
            <a:ext cx="37974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36" y="2174875"/>
            <a:ext cx="37974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6001" y="1535113"/>
            <a:ext cx="3798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6001" y="2174875"/>
            <a:ext cx="3798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19614C-C466-4389-83C8-0BAD22CC8F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18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2DCF665-B39B-4CC9-B71C-32571C3A65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63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7" y="273050"/>
            <a:ext cx="28276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99" y="273051"/>
            <a:ext cx="48046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737" y="1435101"/>
            <a:ext cx="28276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AF1367-8C53-4110-9C04-CEEFBAE696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454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26" y="4800600"/>
            <a:ext cx="51568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4626" y="612775"/>
            <a:ext cx="515683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4626" y="5367338"/>
            <a:ext cx="51568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F28836F-46F7-47E4-80B1-A038426147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533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30213" y="6356350"/>
            <a:ext cx="2005012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356350"/>
            <a:ext cx="2720975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8275" y="6324600"/>
            <a:ext cx="20050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CF6A236-5D46-488D-B742-BBC9CA4C35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549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274638"/>
            <a:ext cx="7734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0213" y="1600200"/>
            <a:ext cx="7734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Courier New" panose="02070309020205020404" pitchFamily="49" charset="0"/>
        <a:buChar char="♦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ndbreakfast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books.org/wiki/Archivo:Notepad_icon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forme.blogspot.com/2010/10/national-writing-day.html" TargetMode="External"/><Relationship Id="rId7" Type="http://schemas.openxmlformats.org/officeDocument/2006/relationships/hyperlink" Target="https://es.wikibooks.org/wiki/Archivo:Notepad_icon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es.wikibooks.org/wiki/Archivo:Notepad_icon.svg" TargetMode="Externa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books.org/wiki/Archivo:Notepad_icon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books.org/wiki/Archivo:Notepad_icon.sv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E0F7F6B-02E9-4A1C-BD70-719D9FBA6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15194" r="8097" b="13724"/>
          <a:stretch/>
        </p:blipFill>
        <p:spPr>
          <a:xfrm rot="20756452">
            <a:off x="5584420" y="4957797"/>
            <a:ext cx="3001208" cy="1765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F0EFDB-CBF5-4621-B9AC-C24AC199A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131">
            <a:off x="5587358" y="150988"/>
            <a:ext cx="2976563" cy="2232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5F9F9C-CEC5-41F7-AD69-E1929C627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6361">
            <a:off x="61758" y="329346"/>
            <a:ext cx="2812188" cy="1875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44604" y="2031355"/>
            <a:ext cx="7305516" cy="1470025"/>
          </a:xfrm>
        </p:spPr>
        <p:txBody>
          <a:bodyPr/>
          <a:lstStyle/>
          <a:p>
            <a:r>
              <a:rPr lang="en-US" altLang="en-US" dirty="0"/>
              <a:t> Trends in Cannabis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208" y="3146242"/>
            <a:ext cx="6016308" cy="2590800"/>
          </a:xfrm>
        </p:spPr>
        <p:txBody>
          <a:bodyPr/>
          <a:lstStyle/>
          <a:p>
            <a:r>
              <a:rPr lang="en-US" altLang="en-US" dirty="0">
                <a:solidFill>
                  <a:srgbClr val="632523"/>
                </a:solidFill>
              </a:rPr>
              <a:t>14th Annual FTA Drug and Alcohol Program</a:t>
            </a:r>
          </a:p>
          <a:p>
            <a:r>
              <a:rPr lang="en-US" altLang="en-US" dirty="0">
                <a:solidFill>
                  <a:srgbClr val="632523"/>
                </a:solidFill>
              </a:rPr>
              <a:t>National Conference</a:t>
            </a:r>
          </a:p>
          <a:p>
            <a:r>
              <a:rPr lang="en-US" altLang="en-US" dirty="0">
                <a:solidFill>
                  <a:srgbClr val="632523"/>
                </a:solidFill>
              </a:rPr>
              <a:t>April 2-4, 2019</a:t>
            </a:r>
          </a:p>
          <a:p>
            <a:r>
              <a:rPr lang="en-US" altLang="en-US" dirty="0">
                <a:solidFill>
                  <a:srgbClr val="1D4533"/>
                </a:solidFill>
              </a:rPr>
              <a:t>Sean K. Oswald, Senior Associate,                 RLS &amp; Associates, Inc.</a:t>
            </a:r>
          </a:p>
          <a:p>
            <a:endParaRPr lang="en-US" dirty="0"/>
          </a:p>
        </p:txBody>
      </p:sp>
      <p:pic>
        <p:nvPicPr>
          <p:cNvPr id="12" name="Picture 9" descr="Marijuana%207">
            <a:extLst>
              <a:ext uri="{FF2B5EF4-FFF2-40B4-BE49-F238E27FC236}">
                <a16:creationId xmlns="" xmlns:a16="http://schemas.microsoft.com/office/drawing/2014/main" id="{244B88FC-2F7A-4EB3-9F59-082D4A30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83219">
            <a:off x="-45130" y="5152634"/>
            <a:ext cx="2761593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Illicit THC Potency Over Time</a:t>
              </a: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ACE1684A-5F02-4CB6-BD0B-24FD750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2038306"/>
            <a:ext cx="804660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1970 = &lt;1%</a:t>
            </a:r>
          </a:p>
          <a:p>
            <a:pPr marL="0" indent="0">
              <a:buNone/>
            </a:pPr>
            <a:r>
              <a:rPr lang="en-US" sz="2800" dirty="0"/>
              <a:t>1995 = ~ 4%</a:t>
            </a:r>
          </a:p>
          <a:p>
            <a:pPr marL="0" indent="0">
              <a:buNone/>
            </a:pPr>
            <a:r>
              <a:rPr lang="en-US" sz="2800" dirty="0"/>
              <a:t>2000 = ~ 5%</a:t>
            </a:r>
          </a:p>
          <a:p>
            <a:pPr marL="0" indent="0">
              <a:buNone/>
            </a:pPr>
            <a:r>
              <a:rPr lang="en-US" sz="2800" dirty="0"/>
              <a:t>2005 = ~ 8%</a:t>
            </a:r>
          </a:p>
          <a:p>
            <a:pPr marL="0" indent="0">
              <a:buNone/>
            </a:pPr>
            <a:r>
              <a:rPr lang="en-US" sz="2800" dirty="0"/>
              <a:t>2010 = ~ 10%</a:t>
            </a:r>
          </a:p>
          <a:p>
            <a:pPr marL="0" indent="0">
              <a:buNone/>
            </a:pPr>
            <a:r>
              <a:rPr lang="en-US" sz="2800" dirty="0"/>
              <a:t>2015 = ~ 13%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Has THC in illicit marijuana gone UP or DOWN since 1970?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81AD0F19-038E-4934-8E9D-EB41854B6766}"/>
              </a:ext>
            </a:extLst>
          </p:cNvPr>
          <p:cNvSpPr/>
          <p:nvPr/>
        </p:nvSpPr>
        <p:spPr>
          <a:xfrm>
            <a:off x="2487576" y="2148848"/>
            <a:ext cx="5970228" cy="25879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itchFamily="18" charset="0"/>
              </a:rPr>
              <a:t>Illicit THC Potency Over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802577-E5B9-4AC7-9D3E-7F7359EC6F0F}"/>
              </a:ext>
            </a:extLst>
          </p:cNvPr>
          <p:cNvSpPr txBox="1"/>
          <p:nvPr/>
        </p:nvSpPr>
        <p:spPr>
          <a:xfrm rot="20934724">
            <a:off x="408735" y="3159604"/>
            <a:ext cx="7664540" cy="1692771"/>
          </a:xfrm>
          <a:prstGeom prst="rect">
            <a:avLst/>
          </a:prstGeom>
          <a:solidFill>
            <a:srgbClr val="5E1D3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Recreational and Medical THC products are regularly found to be 20% - 30% THC</a:t>
            </a:r>
          </a:p>
          <a:p>
            <a:endParaRPr lang="en-US" sz="2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THC concentrates can be 80%+ THC</a:t>
            </a:r>
          </a:p>
        </p:txBody>
      </p:sp>
    </p:spTree>
    <p:extLst>
      <p:ext uri="{BB962C8B-B14F-4D97-AF65-F5344CB8AC3E}">
        <p14:creationId xmlns:p14="http://schemas.microsoft.com/office/powerpoint/2010/main" val="2149706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How Do People Use Marijuana?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ACE1684A-5F02-4CB6-BD0B-24FD750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1928365"/>
            <a:ext cx="7734300" cy="4525963"/>
          </a:xfrm>
        </p:spPr>
        <p:txBody>
          <a:bodyPr/>
          <a:lstStyle/>
          <a:p>
            <a:r>
              <a:rPr lang="en-US" dirty="0"/>
              <a:t>Smoke</a:t>
            </a:r>
          </a:p>
          <a:p>
            <a:pPr lvl="1"/>
            <a:r>
              <a:rPr lang="en-US" dirty="0"/>
              <a:t>Joint, pipe, bong, blunt, 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Vaporize</a:t>
            </a:r>
          </a:p>
          <a:p>
            <a:pPr lvl="1"/>
            <a:r>
              <a:rPr lang="en-US" dirty="0"/>
              <a:t>Vaporizers, E-cigs, Vape-pens</a:t>
            </a:r>
          </a:p>
          <a:p>
            <a:pPr lvl="1"/>
            <a:r>
              <a:rPr lang="en-US" dirty="0"/>
              <a:t>Collect THC in vapor, which is then inhaled instead of smoke</a:t>
            </a:r>
          </a:p>
          <a:p>
            <a:pPr lvl="1"/>
            <a:r>
              <a:rPr lang="en-US" dirty="0"/>
              <a:t>Typically THC oil but can be leaf form as well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Edibles</a:t>
            </a:r>
          </a:p>
          <a:p>
            <a:pPr lvl="1"/>
            <a:r>
              <a:rPr lang="en-US" dirty="0"/>
              <a:t>Not just your **grandma’s** pot-brownie any more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45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048881-6D0F-4FBD-91F6-BC78AEC79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10691"/>
            <a:ext cx="3382962" cy="2255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DB86ABB-718A-4338-BE3F-BDC610B3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2" y="4447385"/>
            <a:ext cx="1278731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32BF00-F99F-455E-BA1C-DEC60723E4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216">
            <a:off x="126633" y="3966368"/>
            <a:ext cx="1845353" cy="3192462"/>
          </a:xfrm>
          <a:prstGeom prst="rect">
            <a:avLst/>
          </a:prstGeom>
        </p:spPr>
      </p:pic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How Do People Use Marijuana?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0576D4-44B0-48DD-9FBB-4A5130D29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44">
            <a:off x="6609751" y="4681980"/>
            <a:ext cx="1636485" cy="17612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595793-FE41-4821-8E12-385E5B5A97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30" y="2258744"/>
            <a:ext cx="2741861" cy="1828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3C001975-4022-4A0C-8362-CCA52D752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6" y="4550840"/>
            <a:ext cx="24383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F65F60-8809-491B-A676-18AE245A46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" y="2010691"/>
            <a:ext cx="4367442" cy="24231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77691CF-6CEA-4DE8-9357-6003FDBC7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30" y="4348325"/>
            <a:ext cx="3505200" cy="23426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0FB49B3-C794-4C09-A14A-0D636B0471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0" y="4490833"/>
            <a:ext cx="4367441" cy="21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23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AE4F66A-E4A1-4290-89DD-F1F1B1821353}"/>
              </a:ext>
            </a:extLst>
          </p:cNvPr>
          <p:cNvGrpSpPr/>
          <p:nvPr/>
        </p:nvGrpSpPr>
        <p:grpSpPr>
          <a:xfrm>
            <a:off x="0" y="0"/>
            <a:ext cx="8594727" cy="6858000"/>
            <a:chOff x="-2" y="411081"/>
            <a:chExt cx="8594727" cy="644691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F14DA392-8440-4825-969A-D35514954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1081"/>
              <a:ext cx="8594725" cy="20732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4408E11-F867-4C72-B2F1-8078FBF93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1912684"/>
              <a:ext cx="8594725" cy="4945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85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Recreational vs. Medical vs. Decriminalized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ACE1684A-5F02-4CB6-BD0B-24FD750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2038306"/>
            <a:ext cx="7734300" cy="4525963"/>
          </a:xfrm>
        </p:spPr>
        <p:txBody>
          <a:bodyPr/>
          <a:lstStyle/>
          <a:p>
            <a:r>
              <a:rPr lang="en-US" dirty="0"/>
              <a:t>What does “Recreational” Marijuana mean?</a:t>
            </a:r>
          </a:p>
          <a:p>
            <a:pPr lvl="1"/>
            <a:r>
              <a:rPr lang="en-US" dirty="0"/>
              <a:t>How many states have passed “Recreational”? </a:t>
            </a:r>
          </a:p>
          <a:p>
            <a:pPr lvl="2"/>
            <a:r>
              <a:rPr lang="en-US" dirty="0"/>
              <a:t>10, plus D.C.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“Medical” Marijuana mean?</a:t>
            </a:r>
          </a:p>
          <a:p>
            <a:pPr lvl="1"/>
            <a:r>
              <a:rPr lang="en-US" dirty="0"/>
              <a:t>How many states have passed “Medical”?</a:t>
            </a:r>
          </a:p>
          <a:p>
            <a:pPr lvl="2"/>
            <a:r>
              <a:rPr lang="en-US" dirty="0"/>
              <a:t>33, plus D.C., Guam, and Puerto Rico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“Decriminalized” Marijuana mean?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81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Recreational vs. Medical vs. Decriminalized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113D4C-ED3D-48AC-9617-6711E201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8594725" cy="4623369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4104B59F-E1B4-436C-98C1-04B37D795649}"/>
              </a:ext>
            </a:extLst>
          </p:cNvPr>
          <p:cNvSpPr/>
          <p:nvPr/>
        </p:nvSpPr>
        <p:spPr>
          <a:xfrm>
            <a:off x="3611562" y="347924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AF50E12-D0D3-496D-9E38-91A7328ADA08}"/>
              </a:ext>
            </a:extLst>
          </p:cNvPr>
          <p:cNvSpPr txBox="1"/>
          <p:nvPr/>
        </p:nvSpPr>
        <p:spPr>
          <a:xfrm>
            <a:off x="4214930" y="5912914"/>
            <a:ext cx="302248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Decriminalized ONLY. </a:t>
            </a:r>
          </a:p>
          <a:p>
            <a:pPr algn="ctr"/>
            <a:r>
              <a:rPr lang="en-US" sz="1400" dirty="0"/>
              <a:t>(Many other states have decriminalized in addition to other legalizations)</a:t>
            </a:r>
            <a:endParaRPr lang="en-US" sz="2000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8FE2F0D-39C4-4555-9F35-42320BF76F6C}"/>
              </a:ext>
            </a:extLst>
          </p:cNvPr>
          <p:cNvSpPr/>
          <p:nvPr/>
        </p:nvSpPr>
        <p:spPr>
          <a:xfrm>
            <a:off x="4405034" y="598712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3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CD620A5-EA63-4DAE-B781-F6F3651A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" y="0"/>
            <a:ext cx="85913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77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4408C33-B1C9-4CD0-9172-E13986290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58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C68A1FD-8B30-47D5-A224-0B211D4FA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858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2CA4AC0-AA2A-4727-83DF-23591387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16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30213" y="274638"/>
            <a:ext cx="7734300" cy="1143000"/>
          </a:xfrm>
        </p:spPr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480127"/>
              </p:ext>
            </p:extLst>
          </p:nvPr>
        </p:nvGraphicFramePr>
        <p:xfrm>
          <a:off x="80961" y="1219200"/>
          <a:ext cx="8412163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D67CF1A-F493-4E7B-8ED6-9EF3C3774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2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07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63C618A-1CF1-47F6-B2C9-4BCA91EC6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6D57F4C-6AF9-4C8C-BC0B-25E30FF4F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583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>
          <a:xfrm>
            <a:off x="563562" y="1600200"/>
            <a:ext cx="7305675" cy="38131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Trends: Use, Products, Laws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306763" y="60198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buClr>
                <a:schemeClr val="tx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RLS &amp; Associates, Inc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78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Cannabis Use Trends / Prevalence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1D80C9-D3D5-4DDE-91EF-BA14382AD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86" y="13252"/>
            <a:ext cx="8594725" cy="68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5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Cannabis Use Trends / Prevalence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0092F9-59D0-4B2E-8ADC-9D90627B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8594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3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19D33D0-0364-457E-9C0D-EBC01DB8E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00" b="-2472"/>
          <a:stretch/>
        </p:blipFill>
        <p:spPr>
          <a:xfrm>
            <a:off x="4439751" y="2280138"/>
            <a:ext cx="4026024" cy="41796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Public Opinion on Legalizing Marijuana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2372D0B-ACBD-470F-9D51-E9AB9C342C0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66" t="6186" b="50562"/>
          <a:stretch/>
        </p:blipFill>
        <p:spPr>
          <a:xfrm>
            <a:off x="120613" y="2280138"/>
            <a:ext cx="4026024" cy="41796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2851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Majorities of All Political Groups Support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50D7A7-96D4-4187-B633-E2A24AC5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6" y="1981200"/>
            <a:ext cx="828675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2284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Majorities of All Age Groups Support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FFA40A-A8E6-476A-9737-0EF7A4ED1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69" y="2057400"/>
            <a:ext cx="82867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517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D36D07-A8F6-4228-B479-6B13060C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" y="1981200"/>
            <a:ext cx="8345346" cy="460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Majorities of All </a:t>
              </a:r>
              <a:r>
                <a:rPr lang="en-US" sz="3200" dirty="0" smtClean="0">
                  <a:latin typeface="Cambria" pitchFamily="18" charset="0"/>
                </a:rPr>
                <a:t>Regions Support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000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>
          <a:xfrm>
            <a:off x="563562" y="1600200"/>
            <a:ext cx="7305675" cy="38131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Information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306763" y="60198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buClr>
                <a:schemeClr val="tx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RLS &amp; Associates, Inc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88312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Product Trends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2038306"/>
            <a:ext cx="7734300" cy="4525963"/>
          </a:xfrm>
        </p:spPr>
        <p:txBody>
          <a:bodyPr/>
          <a:lstStyle/>
          <a:p>
            <a:r>
              <a:rPr lang="en-US" sz="2600" dirty="0"/>
              <a:t>Vaping continues to rise</a:t>
            </a:r>
          </a:p>
          <a:p>
            <a:pPr lvl="1"/>
            <a:r>
              <a:rPr lang="en-US" sz="2600" dirty="0"/>
              <a:t>More than 30% of all cannabis sales in California in 2018 were vapes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Lower perceived health risk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Many state medical marijuana laws prohibit smoking marijuana (vaping often allowed)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0550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Product Trends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2038306"/>
            <a:ext cx="7734300" cy="4525963"/>
          </a:xfrm>
        </p:spPr>
        <p:txBody>
          <a:bodyPr/>
          <a:lstStyle/>
          <a:p>
            <a:r>
              <a:rPr lang="en-US" sz="2600" dirty="0"/>
              <a:t>Vaping (continued)</a:t>
            </a:r>
          </a:p>
          <a:p>
            <a:pPr lvl="1"/>
            <a:r>
              <a:rPr lang="en-US" sz="2600" dirty="0"/>
              <a:t>THC concentrates:</a:t>
            </a:r>
          </a:p>
          <a:p>
            <a:pPr lvl="2"/>
            <a:r>
              <a:rPr lang="en-US" sz="2600" dirty="0"/>
              <a:t>Highly potent THC levels</a:t>
            </a:r>
          </a:p>
          <a:p>
            <a:pPr lvl="2"/>
            <a:r>
              <a:rPr lang="en-US" sz="2600" dirty="0"/>
              <a:t>common names include</a:t>
            </a:r>
          </a:p>
          <a:p>
            <a:pPr lvl="3"/>
            <a:r>
              <a:rPr lang="en-US" sz="2600" dirty="0"/>
              <a:t>Wax, shatter, 710, honey, budder</a:t>
            </a:r>
          </a:p>
          <a:p>
            <a:pPr lvl="3"/>
            <a:r>
              <a:rPr lang="en-US" sz="2600" dirty="0"/>
              <a:t>“dabs” “dabbing”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283BD5-BEA7-4CBB-9D7D-924056BE1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04" y="4744672"/>
            <a:ext cx="1330821" cy="1903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176875-AFA2-451F-8609-B5A389EA2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4924923"/>
            <a:ext cx="1433513" cy="1542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E1877B-551E-49AA-810A-4D2BBCEF3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2" y="4924923"/>
            <a:ext cx="2482056" cy="14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2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55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Product Trends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8073231" cy="4525963"/>
          </a:xfrm>
        </p:spPr>
        <p:txBody>
          <a:bodyPr/>
          <a:lstStyle/>
          <a:p>
            <a:r>
              <a:rPr lang="en-US" dirty="0"/>
              <a:t>Edibles “</a:t>
            </a:r>
            <a:r>
              <a:rPr lang="en-US" i="1" dirty="0"/>
              <a:t>From coffees to cooked meat, purees to puddings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More and more varieties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Low THC dosage edibles marketed toward “Beginners”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Cannabis-infused products</a:t>
            </a:r>
          </a:p>
          <a:p>
            <a:pPr lvl="3"/>
            <a:r>
              <a:rPr lang="en-US" dirty="0"/>
              <a:t>Distillate Oils (no odor/taste)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Beverages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5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Misc.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800" dirty="0"/>
              <a:t>“Weed Weddings”</a:t>
            </a:r>
          </a:p>
          <a:p>
            <a:pPr lvl="1"/>
            <a:r>
              <a:rPr lang="en-US" sz="2800" dirty="0"/>
              <a:t>Edibles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Cannabis bars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Gift bags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Designated </a:t>
            </a:r>
            <a:r>
              <a:rPr lang="en-US" sz="2600" dirty="0"/>
              <a:t>areas for use</a:t>
            </a:r>
          </a:p>
          <a:p>
            <a:pPr lvl="1"/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FD74D74-5643-4EBE-BF49-BE775F50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37" y="2743200"/>
            <a:ext cx="2930448" cy="234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4834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6 0.02547 L 0.31751 -0.11527 L 0.31474 -0.11527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3" y="-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Misc.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600" dirty="0"/>
              <a:t>“Bud and Breakfast”</a:t>
            </a:r>
          </a:p>
          <a:p>
            <a:pPr lvl="1"/>
            <a:r>
              <a:rPr lang="en-US" sz="2600" dirty="0">
                <a:hlinkClick r:id="rId3"/>
              </a:rPr>
              <a:t>www.budandbreakfast.com</a:t>
            </a:r>
            <a:r>
              <a:rPr lang="en-US" sz="2600" dirty="0"/>
              <a:t> </a:t>
            </a:r>
          </a:p>
          <a:p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B429D0-397A-425A-8A07-78F98C58B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2" b="6476"/>
          <a:stretch/>
        </p:blipFill>
        <p:spPr>
          <a:xfrm>
            <a:off x="95001" y="2971800"/>
            <a:ext cx="8428500" cy="41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3825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>
          <a:xfrm>
            <a:off x="563562" y="1600200"/>
            <a:ext cx="7305675" cy="38131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Workplace Impact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306763" y="60198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buClr>
                <a:schemeClr val="tx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RLS &amp; Associates, Inc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305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Workplace Impact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Federal </a:t>
              </a:r>
              <a:r>
                <a:rPr lang="en-US" sz="3200" dirty="0">
                  <a:latin typeface="Cambria" pitchFamily="18" charset="0"/>
                </a:rPr>
                <a:t>vs. State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500" dirty="0"/>
              <a:t>THC is still Federally illegal… USDOT is a Federal test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“Prescription” / medical recommendation for Marijuana</a:t>
            </a:r>
          </a:p>
          <a:p>
            <a:pPr lvl="1"/>
            <a:r>
              <a:rPr lang="en-US" sz="2500" dirty="0"/>
              <a:t>Will NOT save anyone from a USDOT positive test result</a:t>
            </a:r>
          </a:p>
          <a:p>
            <a:pPr lvl="1"/>
            <a:r>
              <a:rPr lang="en-US" sz="2500" dirty="0"/>
              <a:t>For USDOT testing, prescriptions must be consistent with the Federally mandated “Controlled Substances Act” (CSA)</a:t>
            </a:r>
          </a:p>
          <a:p>
            <a:pPr lvl="1"/>
            <a:r>
              <a:rPr lang="en-US" sz="2500" dirty="0"/>
              <a:t>Marijuana (THC) is Schedule 1 under CSA = CAN’T LEGALLY BE PRESCRIBED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568293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Workplace Impact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Employer Policies and Employee Education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500" dirty="0"/>
              <a:t>USDOT tests for presence of drugs, NOT IMPAIRMENT</a:t>
            </a:r>
          </a:p>
          <a:p>
            <a:pPr lvl="1"/>
            <a:r>
              <a:rPr lang="en-US" sz="2500" dirty="0"/>
              <a:t>Make this VERY clear in your policies and </a:t>
            </a:r>
            <a:r>
              <a:rPr lang="en-US" sz="2500" b="1" u="sng" dirty="0"/>
              <a:t>in your employee training</a:t>
            </a:r>
          </a:p>
          <a:p>
            <a:pPr lvl="1"/>
            <a:r>
              <a:rPr lang="en-US" sz="2500" dirty="0"/>
              <a:t>Most employers and supervisors understand </a:t>
            </a:r>
          </a:p>
          <a:p>
            <a:pPr lvl="1"/>
            <a:r>
              <a:rPr lang="en-US" sz="2500" dirty="0"/>
              <a:t>We are seeing MANY employees/applicants who don’t get it</a:t>
            </a:r>
          </a:p>
          <a:p>
            <a:endParaRPr lang="en-US" sz="2500" dirty="0"/>
          </a:p>
          <a:p>
            <a:r>
              <a:rPr lang="en-US" sz="2500" dirty="0"/>
              <a:t>Employees have responsibility to avoid inadvertent consumption of THC edibles </a:t>
            </a:r>
          </a:p>
          <a:p>
            <a:pPr lvl="1"/>
            <a:r>
              <a:rPr lang="en-US" sz="2500" dirty="0"/>
              <a:t>Especially if living in recreational state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80993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Workplace Impact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Employer Policies and Employee Education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600" dirty="0"/>
              <a:t>Over 50% of marijuana users surveyed say it is safe to drive high on marijuana</a:t>
            </a:r>
          </a:p>
          <a:p>
            <a:pPr lvl="1"/>
            <a:r>
              <a:rPr lang="en-US" sz="2600" dirty="0"/>
              <a:t>Research published in 2018</a:t>
            </a:r>
          </a:p>
          <a:p>
            <a:pPr lvl="1"/>
            <a:r>
              <a:rPr lang="en-US" sz="2600" dirty="0"/>
              <a:t>Anonymous survey of marijuana users across all 50 states</a:t>
            </a:r>
          </a:p>
          <a:p>
            <a:pPr lvl="1"/>
            <a:r>
              <a:rPr lang="en-US" sz="2600" dirty="0"/>
              <a:t>Older age and less education predicted beliefs that driving high was safe</a:t>
            </a:r>
          </a:p>
          <a:p>
            <a:pPr lvl="2"/>
            <a:r>
              <a:rPr lang="en-US" sz="2600" dirty="0"/>
              <a:t>More frequent users also more likely to say driving high is safe (the “expert” phenomena)</a:t>
            </a:r>
          </a:p>
        </p:txBody>
      </p:sp>
    </p:spTree>
    <p:extLst>
      <p:ext uri="{BB962C8B-B14F-4D97-AF65-F5344CB8AC3E}">
        <p14:creationId xmlns:p14="http://schemas.microsoft.com/office/powerpoint/2010/main" val="1639156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Marijuana: What is it?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9FA04-2D2F-4431-82C3-CABAC1FE8987}"/>
              </a:ext>
            </a:extLst>
          </p:cNvPr>
          <p:cNvSpPr txBox="1"/>
          <p:nvPr/>
        </p:nvSpPr>
        <p:spPr>
          <a:xfrm>
            <a:off x="-2713038" y="716034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s.wikibooks.org/wiki/Archivo:Notepad_icon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ACE1684A-5F02-4CB6-BD0B-24FD750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2015942"/>
            <a:ext cx="7734300" cy="4525963"/>
          </a:xfrm>
        </p:spPr>
        <p:txBody>
          <a:bodyPr/>
          <a:lstStyle/>
          <a:p>
            <a:r>
              <a:rPr lang="en-US" sz="2600" dirty="0"/>
              <a:t>Product of the cannabis (Sativa or Indica) plant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Contains THC and other compounds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THC is the main psychoactive chemical that produces the “high”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2062886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Workplace Impact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What about you?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600" dirty="0"/>
              <a:t>The industry is seeing an increase in marijuana positivity rates on drug tests</a:t>
            </a:r>
          </a:p>
          <a:p>
            <a:endParaRPr lang="en-US" sz="2600" dirty="0"/>
          </a:p>
          <a:p>
            <a:r>
              <a:rPr lang="en-US" sz="2600" dirty="0"/>
              <a:t>What challenges/impacts are you experiencing in your workplace with </a:t>
            </a:r>
            <a:r>
              <a:rPr lang="en-US" sz="2600" dirty="0" smtClean="0"/>
              <a:t>marijuana/cannabis?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29663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>
          <a:xfrm>
            <a:off x="563562" y="1600200"/>
            <a:ext cx="7305675" cy="38131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FAQs &amp; Myth-busting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306763" y="60198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buClr>
                <a:schemeClr val="tx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RLS &amp; Associates, Inc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280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Cannabis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FAQs and Myth-Busting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800" dirty="0"/>
              <a:t>“How much money are recreational cannabis sales bringing in?”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3DB0B58-597E-4794-9CE7-4CCD4BFA7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86584"/>
              </p:ext>
            </p:extLst>
          </p:nvPr>
        </p:nvGraphicFramePr>
        <p:xfrm>
          <a:off x="91281" y="3124200"/>
          <a:ext cx="841216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254">
                  <a:extLst>
                    <a:ext uri="{9D8B030D-6E8A-4147-A177-3AD203B41FA5}">
                      <a16:colId xmlns="" xmlns:a16="http://schemas.microsoft.com/office/drawing/2014/main" val="601736067"/>
                    </a:ext>
                  </a:extLst>
                </a:gridCol>
                <a:gridCol w="4197907">
                  <a:extLst>
                    <a:ext uri="{9D8B030D-6E8A-4147-A177-3AD203B41FA5}">
                      <a16:colId xmlns="" xmlns:a16="http://schemas.microsoft.com/office/drawing/2014/main" val="1161594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1F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Recreational Sales                                (doesn’t include medical sales)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1F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01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Alaska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39.5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22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California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2.75 billion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17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Colorado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1.56 billion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438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Oregon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777.6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2665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Washington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billion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316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83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Cannabis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FAQs and Myth-Busting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sz="2600" dirty="0"/>
              <a:t>“Just how much tax money are these states REALLY getting?”</a:t>
            </a:r>
          </a:p>
          <a:p>
            <a:pPr lvl="1"/>
            <a:r>
              <a:rPr lang="en-US" sz="2600" dirty="0"/>
              <a:t>Washington 2017:</a:t>
            </a:r>
          </a:p>
          <a:p>
            <a:pPr lvl="2"/>
            <a:r>
              <a:rPr lang="en-US" sz="2600" dirty="0"/>
              <a:t>Cannabis tax/fees collected = $319 million</a:t>
            </a:r>
          </a:p>
          <a:p>
            <a:pPr lvl="2"/>
            <a:r>
              <a:rPr lang="en-US" sz="2600" dirty="0"/>
              <a:t>Liquor tax/fees collected = $206 million</a:t>
            </a:r>
          </a:p>
          <a:p>
            <a:pPr marL="914400" lvl="2" indent="0">
              <a:buNone/>
            </a:pPr>
            <a:endParaRPr lang="en-US" sz="2600" dirty="0"/>
          </a:p>
          <a:p>
            <a:pPr lvl="1"/>
            <a:r>
              <a:rPr lang="en-US" sz="2600" dirty="0"/>
              <a:t>Colorado 2017:</a:t>
            </a:r>
          </a:p>
          <a:p>
            <a:pPr lvl="2"/>
            <a:r>
              <a:rPr lang="en-US" sz="2600" dirty="0"/>
              <a:t>Cannabis tax/fees collected = $247 million</a:t>
            </a:r>
          </a:p>
          <a:p>
            <a:pPr marL="914400" lvl="2" indent="0">
              <a:buNone/>
            </a:pPr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08852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Cannabis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FAQs and Myth-Busting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dirty="0"/>
              <a:t>“Legalizing marijuana will cause more kids to use and will cause kids to think it is less harmful”</a:t>
            </a:r>
          </a:p>
          <a:p>
            <a:pPr lvl="1"/>
            <a:r>
              <a:rPr lang="en-US" sz="2200" dirty="0"/>
              <a:t>From 1991 – 2006 the relationship between “perceived risk” and “prevalence of use” went up/down uniformly </a:t>
            </a:r>
          </a:p>
          <a:p>
            <a:pPr lvl="2"/>
            <a:r>
              <a:rPr lang="en-US" sz="2200" dirty="0"/>
              <a:t>i.e., if “perceived risk” goes down 2%, “prevalence of use” would go up a similar amount. </a:t>
            </a:r>
          </a:p>
          <a:p>
            <a:pPr marL="914400" lvl="2" indent="0">
              <a:buNone/>
            </a:pPr>
            <a:endParaRPr lang="en-US" sz="2200" dirty="0"/>
          </a:p>
          <a:p>
            <a:pPr lvl="1"/>
            <a:r>
              <a:rPr lang="en-US" sz="2200" dirty="0"/>
              <a:t>This trend changed in 2006 forward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In 2015, “perceived risk”  went down over 11%, but “prevalence of use” only went up ~ 1%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6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Cannabis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FAQs and Myth-Busting</a:t>
              </a:r>
            </a:p>
          </p:txBody>
        </p:sp>
      </p:grp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03FAA338-63B5-42A4-AE31-1A943EEC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0" y="2038306"/>
            <a:ext cx="7981952" cy="4525963"/>
          </a:xfrm>
        </p:spPr>
        <p:txBody>
          <a:bodyPr/>
          <a:lstStyle/>
          <a:p>
            <a:r>
              <a:rPr lang="en-US" dirty="0"/>
              <a:t>“Are we close to being able to have a “pot-breathalyzer?”</a:t>
            </a:r>
          </a:p>
          <a:p>
            <a:pPr lvl="1"/>
            <a:r>
              <a:rPr lang="en-US" dirty="0"/>
              <a:t>Not really. At least not one that is </a:t>
            </a:r>
            <a:r>
              <a:rPr lang="en-US" b="1" u="sng" dirty="0"/>
              <a:t>validated</a:t>
            </a:r>
            <a:r>
              <a:rPr lang="en-US" dirty="0"/>
              <a:t> and </a:t>
            </a:r>
            <a:r>
              <a:rPr lang="en-US" b="1" u="sng" dirty="0"/>
              <a:t>reliable</a:t>
            </a:r>
            <a:r>
              <a:rPr lang="en-US" dirty="0"/>
              <a:t> enough to make any significant legislative/regulatory changes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Detection of acute cannabis intoxication:</a:t>
            </a:r>
          </a:p>
          <a:p>
            <a:pPr lvl="2"/>
            <a:r>
              <a:rPr lang="en-US" dirty="0"/>
              <a:t>How THC impairs us is different than how alcohol impairs us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Detection of impairment is different as well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58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/>
          </p:cNvSpPr>
          <p:nvPr>
            <p:ph type="ctrTitle" idx="4294967295"/>
          </p:nvPr>
        </p:nvSpPr>
        <p:spPr>
          <a:xfrm>
            <a:off x="644525" y="2130425"/>
            <a:ext cx="7305675" cy="1470025"/>
          </a:xfrm>
        </p:spPr>
        <p:txBody>
          <a:bodyPr/>
          <a:lstStyle/>
          <a:p>
            <a:r>
              <a:rPr lang="en-US" altLang="en-US" sz="6600" dirty="0">
                <a:ea typeface="ＭＳ Ｐゴシック" panose="020B0600070205080204" pitchFamily="34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Common Names: What are they?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18FC00-90DD-455B-8A00-83C3E2FC8082}"/>
              </a:ext>
            </a:extLst>
          </p:cNvPr>
          <p:cNvSpPr txBox="1"/>
          <p:nvPr/>
        </p:nvSpPr>
        <p:spPr>
          <a:xfrm>
            <a:off x="-1697019" y="6735710"/>
            <a:ext cx="452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learningforme.blogspot.com/2010/10/national-writing-da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9FA04-2D2F-4431-82C3-CABAC1FE8987}"/>
              </a:ext>
            </a:extLst>
          </p:cNvPr>
          <p:cNvSpPr txBox="1"/>
          <p:nvPr/>
        </p:nvSpPr>
        <p:spPr>
          <a:xfrm>
            <a:off x="-2713038" y="716034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es.wikibooks.org/wiki/Archivo:Notepad_icon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BE8D987-449F-489A-86A1-9026158CC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59953" y="1874749"/>
            <a:ext cx="4874816" cy="48748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Common Names: What are they?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1527D7-AD5B-4C82-ACAA-F1BA52C3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2" y="2133600"/>
            <a:ext cx="65151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45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Common Names: What are they?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9FA04-2D2F-4431-82C3-CABAC1FE8987}"/>
              </a:ext>
            </a:extLst>
          </p:cNvPr>
          <p:cNvSpPr txBox="1"/>
          <p:nvPr/>
        </p:nvSpPr>
        <p:spPr>
          <a:xfrm>
            <a:off x="-2713038" y="716034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s.wikibooks.org/wiki/Archivo:Notepad_icon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ACE1684A-5F02-4CB6-BD0B-24FD750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2038306"/>
            <a:ext cx="7734300" cy="4525963"/>
          </a:xfrm>
        </p:spPr>
        <p:txBody>
          <a:bodyPr/>
          <a:lstStyle/>
          <a:p>
            <a:r>
              <a:rPr lang="en-US" sz="2600" dirty="0"/>
              <a:t>Cannabis, Marijuana, Weed, Pot, and on and on and on and on……</a:t>
            </a:r>
          </a:p>
          <a:p>
            <a:pPr lvl="1"/>
            <a:r>
              <a:rPr lang="en-US" sz="2600" dirty="0"/>
              <a:t>Business industry leaning toward “Cannabis”</a:t>
            </a:r>
          </a:p>
          <a:p>
            <a:endParaRPr lang="en-US" sz="2600" dirty="0"/>
          </a:p>
          <a:p>
            <a:r>
              <a:rPr lang="en-US" sz="2600" dirty="0"/>
              <a:t>Differ based on demographics, geography, type of product, etc.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Curious observation: </a:t>
            </a:r>
          </a:p>
          <a:p>
            <a:pPr lvl="1"/>
            <a:r>
              <a:rPr lang="en-US" sz="2600" dirty="0"/>
              <a:t>Increase in legalization = Decrease in “Whacky” names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62705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6D754D2-A69C-4C69-A50A-7D1BDDDA6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65" y="2168766"/>
            <a:ext cx="2308706" cy="2217971"/>
          </a:xfrm>
          <a:prstGeom prst="rect">
            <a:avLst/>
          </a:prstGeom>
        </p:spPr>
      </p:pic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Cambria" pitchFamily="18" charset="0"/>
                </a:rPr>
                <a:t>Common Names: Continued</a:t>
              </a:r>
              <a:endParaRPr lang="en-US" sz="3200" kern="1200" dirty="0">
                <a:latin typeface="Cambria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9FA04-2D2F-4431-82C3-CABAC1FE8987}"/>
              </a:ext>
            </a:extLst>
          </p:cNvPr>
          <p:cNvSpPr txBox="1"/>
          <p:nvPr/>
        </p:nvSpPr>
        <p:spPr>
          <a:xfrm>
            <a:off x="-2713038" y="716034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s.wikibooks.org/wiki/Archivo:Notepad_icon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ACE1684A-5F02-4CB6-BD0B-24FD750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2038306"/>
            <a:ext cx="7734300" cy="4525963"/>
          </a:xfrm>
        </p:spPr>
        <p:txBody>
          <a:bodyPr/>
          <a:lstStyle/>
          <a:p>
            <a:r>
              <a:rPr lang="en-US" dirty="0"/>
              <a:t>Some new* popular vocabulary:</a:t>
            </a:r>
          </a:p>
          <a:p>
            <a:pPr lvl="1"/>
            <a:r>
              <a:rPr lang="en-US" dirty="0"/>
              <a:t>Shatter</a:t>
            </a:r>
          </a:p>
          <a:p>
            <a:pPr lvl="2"/>
            <a:r>
              <a:rPr lang="en-US" dirty="0"/>
              <a:t>THC extract product</a:t>
            </a:r>
          </a:p>
          <a:p>
            <a:pPr lvl="2"/>
            <a:r>
              <a:rPr lang="en-US" dirty="0"/>
              <a:t>Amber “glass-like” appearance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Vaping</a:t>
            </a:r>
          </a:p>
          <a:p>
            <a:pPr lvl="2"/>
            <a:r>
              <a:rPr lang="en-US" dirty="0"/>
              <a:t>Inhaling marijuana through vape pen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Dab, Dabbing (not the dance)</a:t>
            </a:r>
          </a:p>
          <a:p>
            <a:pPr lvl="2"/>
            <a:r>
              <a:rPr lang="en-US" dirty="0"/>
              <a:t>Inhaling concentrated cannabis oil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F895C4-5C59-42A1-813B-77F8B51B2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33" y="2085011"/>
            <a:ext cx="2225971" cy="2151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768DB3-AF4E-43EC-BB69-AD148EBAA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79" y="4583384"/>
            <a:ext cx="2012783" cy="1899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2652E5-F749-4E9A-8F1D-3760817ED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26" y="2053012"/>
            <a:ext cx="2350236" cy="2217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1445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C25839F-5F7E-421A-9C51-48855D2AFB13}"/>
              </a:ext>
            </a:extLst>
          </p:cNvPr>
          <p:cNvGrpSpPr/>
          <p:nvPr/>
        </p:nvGrpSpPr>
        <p:grpSpPr>
          <a:xfrm>
            <a:off x="91281" y="1295400"/>
            <a:ext cx="8412161" cy="603504"/>
            <a:chOff x="377951" y="1042885"/>
            <a:chExt cx="8464297" cy="603504"/>
          </a:xfrm>
        </p:grpSpPr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39CB6C8D-2EC1-4253-B5B3-FCC29E24097D}"/>
                </a:ext>
              </a:extLst>
            </p:cNvPr>
            <p:cNvSpPr/>
            <p:nvPr/>
          </p:nvSpPr>
          <p:spPr>
            <a:xfrm>
              <a:off x="377951" y="1042885"/>
              <a:ext cx="8464297" cy="603504"/>
            </a:xfrm>
            <a:prstGeom prst="roundRect">
              <a:avLst/>
            </a:prstGeom>
            <a:solidFill>
              <a:srgbClr val="1D45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EA96EED9-1A67-4BE8-A8E9-14247E02E45D}"/>
                </a:ext>
              </a:extLst>
            </p:cNvPr>
            <p:cNvSpPr/>
            <p:nvPr/>
          </p:nvSpPr>
          <p:spPr>
            <a:xfrm>
              <a:off x="404738" y="1072346"/>
              <a:ext cx="8410722" cy="544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latin typeface="Cambria" pitchFamily="18" charset="0"/>
                </a:rPr>
                <a:t>Illicit THC Potency Over Time</a:t>
              </a: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ACE1684A-5F02-4CB6-BD0B-24FD750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1" y="2038306"/>
            <a:ext cx="804660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1970 = </a:t>
            </a:r>
          </a:p>
          <a:p>
            <a:pPr marL="0" indent="0">
              <a:buNone/>
            </a:pPr>
            <a:r>
              <a:rPr lang="en-US" sz="2800" dirty="0"/>
              <a:t>1995 = </a:t>
            </a:r>
          </a:p>
          <a:p>
            <a:pPr marL="0" indent="0">
              <a:buNone/>
            </a:pPr>
            <a:r>
              <a:rPr lang="en-US" sz="2800" dirty="0"/>
              <a:t>2000 = </a:t>
            </a:r>
          </a:p>
          <a:p>
            <a:pPr marL="0" indent="0">
              <a:buNone/>
            </a:pPr>
            <a:r>
              <a:rPr lang="en-US" sz="2800" dirty="0"/>
              <a:t>2005 = </a:t>
            </a:r>
          </a:p>
          <a:p>
            <a:pPr marL="0" indent="0">
              <a:buNone/>
            </a:pPr>
            <a:r>
              <a:rPr lang="en-US" sz="2800" dirty="0"/>
              <a:t>2010 = </a:t>
            </a:r>
          </a:p>
          <a:p>
            <a:pPr marL="0" indent="0">
              <a:buNone/>
            </a:pPr>
            <a:r>
              <a:rPr lang="en-US" sz="2800" dirty="0"/>
              <a:t>2015 =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Has THC in illicit marijuana gone UP or DOWN since 1970?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3852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LS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5960</TotalTime>
  <Pages>36</Pages>
  <Words>1921</Words>
  <Application>Microsoft Office PowerPoint</Application>
  <PresentationFormat>Custom</PresentationFormat>
  <Paragraphs>429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Calibri</vt:lpstr>
      <vt:lpstr>Cambria</vt:lpstr>
      <vt:lpstr>Courier New</vt:lpstr>
      <vt:lpstr>Symbol</vt:lpstr>
      <vt:lpstr>Times New Roman</vt:lpstr>
      <vt:lpstr>Wingdings</vt:lpstr>
      <vt:lpstr>RLSppt</vt:lpstr>
      <vt:lpstr> Trends in Cannabis Use</vt:lpstr>
      <vt:lpstr>AGENDA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Trends: Use, Products, Laws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Workplace Impact</vt:lpstr>
      <vt:lpstr>Workplace Impact</vt:lpstr>
      <vt:lpstr>Workplace Impact</vt:lpstr>
      <vt:lpstr>Workplace Impact</vt:lpstr>
      <vt:lpstr>Workplace Impact</vt:lpstr>
      <vt:lpstr>FAQs &amp; Myth-busting</vt:lpstr>
      <vt:lpstr>Cannabis</vt:lpstr>
      <vt:lpstr>Cannabis</vt:lpstr>
      <vt:lpstr>Cannabis</vt:lpstr>
      <vt:lpstr>Cannabis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Drug &amp; Alcohol Presentation, 2/20/17</dc:title>
  <dc:subject>FTA Drug &amp; Alcohol Training</dc:subject>
  <dc:creator>Sean Oswald</dc:creator>
  <cp:lastModifiedBy>DeCoste, Lori (VOLPE)</cp:lastModifiedBy>
  <cp:revision>565</cp:revision>
  <cp:lastPrinted>2017-01-27T20:36:08Z</cp:lastPrinted>
  <dcterms:created xsi:type="dcterms:W3CDTF">1998-08-05T15:55:40Z</dcterms:created>
  <dcterms:modified xsi:type="dcterms:W3CDTF">2019-03-15T13:17:15Z</dcterms:modified>
</cp:coreProperties>
</file>